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58" r:id="rId6"/>
    <p:sldId id="259" r:id="rId7"/>
    <p:sldId id="261" r:id="rId8"/>
    <p:sldId id="265" r:id="rId9"/>
    <p:sldId id="264" r:id="rId10"/>
    <p:sldId id="262" r:id="rId11"/>
    <p:sldId id="267" r:id="rId12"/>
    <p:sldId id="269" r:id="rId13"/>
    <p:sldId id="263" r:id="rId14"/>
    <p:sldId id="270" r:id="rId15"/>
    <p:sldId id="271" r:id="rId16"/>
    <p:sldId id="272" r:id="rId17"/>
    <p:sldId id="273" r:id="rId18"/>
    <p:sldId id="266" r:id="rId19"/>
    <p:sldId id="277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D48645-FDB1-434E-99C0-4F3F7934DFC2}">
          <p14:sldIdLst>
            <p14:sldId id="256"/>
            <p14:sldId id="274"/>
            <p14:sldId id="275"/>
            <p14:sldId id="276"/>
            <p14:sldId id="258"/>
            <p14:sldId id="259"/>
            <p14:sldId id="261"/>
            <p14:sldId id="265"/>
            <p14:sldId id="264"/>
            <p14:sldId id="262"/>
            <p14:sldId id="267"/>
            <p14:sldId id="269"/>
            <p14:sldId id="263"/>
            <p14:sldId id="270"/>
            <p14:sldId id="271"/>
            <p14:sldId id="272"/>
            <p14:sldId id="273"/>
            <p14:sldId id="266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71" autoAdjust="0"/>
    <p:restoredTop sz="94660"/>
  </p:normalViewPr>
  <p:slideViewPr>
    <p:cSldViewPr snapToGrid="0">
      <p:cViewPr varScale="1">
        <p:scale>
          <a:sx n="74" d="100"/>
          <a:sy n="74" d="100"/>
        </p:scale>
        <p:origin x="84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jpg>
</file>

<file path=ppt/media/image22.gif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1378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4544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3193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4100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331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2943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531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5005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157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5546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711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936F2-AA4D-4348-894B-38D08C919416}" type="datetimeFigureOut">
              <a:rPr lang="fr-FR" smtClean="0"/>
              <a:t>02/12/2014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5BAC1-E05C-45F1-B952-24329F46D5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2755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8331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Initialisation - Nico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7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Convergence to </a:t>
            </a:r>
            <a:r>
              <a:rPr lang="fr-FR" dirty="0" err="1" smtClean="0"/>
              <a:t>concavities</a:t>
            </a:r>
            <a:r>
              <a:rPr lang="fr-FR" dirty="0" smtClean="0"/>
              <a:t> (1/2)</a:t>
            </a:r>
            <a:endParaRPr lang="fr-FR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82575"/>
            <a:ext cx="4208941" cy="315758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859" y="2082575"/>
            <a:ext cx="4208941" cy="315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16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Convergence to </a:t>
            </a:r>
            <a:r>
              <a:rPr lang="fr-FR" dirty="0" err="1" smtClean="0"/>
              <a:t>concavities</a:t>
            </a:r>
            <a:r>
              <a:rPr lang="fr-FR" dirty="0" smtClean="0"/>
              <a:t> (2/2)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66257"/>
            <a:ext cx="4454651" cy="33419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149" y="2166257"/>
            <a:ext cx="4454651" cy="334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76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Robustness</a:t>
            </a:r>
            <a:r>
              <a:rPr lang="fr-FR" dirty="0" smtClean="0"/>
              <a:t> to noise : GVF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salt&amp;pepper</a:t>
            </a:r>
            <a:r>
              <a:rPr lang="fr-FR" dirty="0" smtClean="0"/>
              <a:t> noise</a:t>
            </a:r>
            <a:endParaRPr lang="fr-F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596" y="2329678"/>
            <a:ext cx="4106404" cy="30806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9679"/>
            <a:ext cx="4106403" cy="30806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193" y="2329678"/>
            <a:ext cx="4106403" cy="308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34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Robustness</a:t>
            </a:r>
            <a:r>
              <a:rPr lang="fr-FR" dirty="0"/>
              <a:t> to noise : </a:t>
            </a:r>
            <a:r>
              <a:rPr lang="fr-FR" dirty="0" smtClean="0"/>
              <a:t>VFC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salt&amp;pepper</a:t>
            </a:r>
            <a:r>
              <a:rPr lang="fr-FR" dirty="0" smtClean="0"/>
              <a:t> noise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538" y="2055812"/>
            <a:ext cx="4614262" cy="34616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99" y="2055812"/>
            <a:ext cx="4615544" cy="346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11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Robustness</a:t>
            </a:r>
            <a:r>
              <a:rPr lang="fr-FR" dirty="0"/>
              <a:t> to noise : GVF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smtClean="0"/>
              <a:t>additive </a:t>
            </a:r>
            <a:r>
              <a:rPr lang="fr-FR" dirty="0" err="1" smtClean="0"/>
              <a:t>gaussian</a:t>
            </a:r>
            <a:r>
              <a:rPr lang="fr-FR" dirty="0" smtClean="0"/>
              <a:t> noise 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092" y="2335261"/>
            <a:ext cx="3968186" cy="29769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15" y="2335264"/>
            <a:ext cx="3968186" cy="29769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907" y="2335261"/>
            <a:ext cx="3968185" cy="297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92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Robustness</a:t>
            </a:r>
            <a:r>
              <a:rPr lang="fr-FR" dirty="0"/>
              <a:t> to noise : </a:t>
            </a:r>
            <a:r>
              <a:rPr lang="fr-FR" dirty="0" smtClean="0"/>
              <a:t>VFC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gaussian</a:t>
            </a:r>
            <a:r>
              <a:rPr lang="fr-FR" dirty="0" smtClean="0"/>
              <a:t> noise</a:t>
            </a:r>
            <a:endParaRPr lang="fr-FR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257" y="2333611"/>
            <a:ext cx="3970388" cy="29786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28" y="2333611"/>
            <a:ext cx="3970388" cy="297861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443" y="2333611"/>
            <a:ext cx="3970388" cy="2978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Robustness</a:t>
            </a:r>
            <a:r>
              <a:rPr lang="fr-FR" dirty="0"/>
              <a:t> to noise : </a:t>
            </a:r>
            <a:r>
              <a:rPr lang="fr-FR" dirty="0" smtClean="0"/>
              <a:t>impact of the </a:t>
            </a:r>
            <a:r>
              <a:rPr lang="fr-FR" dirty="0" err="1" smtClean="0"/>
              <a:t>kernel</a:t>
            </a:r>
            <a:r>
              <a:rPr lang="fr-FR" dirty="0" smtClean="0"/>
              <a:t> radius ?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486" y="2204316"/>
            <a:ext cx="4766674" cy="35759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204316"/>
            <a:ext cx="4766674" cy="357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66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658" y="1690688"/>
            <a:ext cx="4504683" cy="45046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 </a:t>
            </a:r>
            <a:r>
              <a:rPr lang="fr-FR" dirty="0" smtClean="0"/>
              <a:t>and </a:t>
            </a:r>
            <a:r>
              <a:rPr lang="fr-FR" dirty="0" err="1" smtClean="0"/>
              <a:t>further</a:t>
            </a:r>
            <a:r>
              <a:rPr lang="fr-FR" dirty="0" smtClean="0"/>
              <a:t> </a:t>
            </a:r>
            <a:r>
              <a:rPr lang="fr-FR" dirty="0" err="1" smtClean="0"/>
              <a:t>work</a:t>
            </a:r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94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 and </a:t>
            </a:r>
            <a:r>
              <a:rPr lang="fr-FR" dirty="0" err="1"/>
              <a:t>further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</a:t>
            </a:r>
            <a:endParaRPr lang="fr-F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711" y="1690688"/>
            <a:ext cx="6004578" cy="450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62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4379428" y="1930717"/>
            <a:ext cx="3433141" cy="322083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Active contours : Goal</a:t>
            </a:r>
            <a:endParaRPr lang="fr-FR" dirty="0"/>
          </a:p>
        </p:txBody>
      </p:sp>
      <p:sp>
        <p:nvSpPr>
          <p:cNvPr id="6" name="Oval 5"/>
          <p:cNvSpPr/>
          <p:nvPr/>
        </p:nvSpPr>
        <p:spPr>
          <a:xfrm>
            <a:off x="4903977" y="2402735"/>
            <a:ext cx="2409802" cy="2276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5402769" y="2874755"/>
            <a:ext cx="1427724" cy="1374404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5428527" y="2900513"/>
            <a:ext cx="1386461" cy="13327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474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Active contours – </a:t>
            </a:r>
            <a:r>
              <a:rPr lang="fr-FR" dirty="0" err="1" smtClean="0"/>
              <a:t>Energy</a:t>
            </a:r>
            <a:r>
              <a:rPr lang="fr-FR" dirty="0" smtClean="0"/>
              <a:t> minimisation</a:t>
            </a:r>
            <a:br>
              <a:rPr lang="fr-FR" dirty="0" smtClean="0"/>
            </a:br>
            <a:r>
              <a:rPr lang="fr-FR" dirty="0" err="1" smtClean="0"/>
              <a:t>Internal</a:t>
            </a:r>
            <a:r>
              <a:rPr lang="fr-FR" dirty="0" smtClean="0"/>
              <a:t> </a:t>
            </a:r>
            <a:r>
              <a:rPr lang="fr-FR" dirty="0" err="1" smtClean="0"/>
              <a:t>energy</a:t>
            </a:r>
            <a:endParaRPr lang="fr-FR" dirty="0"/>
          </a:p>
        </p:txBody>
      </p:sp>
      <p:sp>
        <p:nvSpPr>
          <p:cNvPr id="4" name="Oval 3"/>
          <p:cNvSpPr/>
          <p:nvPr/>
        </p:nvSpPr>
        <p:spPr>
          <a:xfrm>
            <a:off x="838200" y="2407235"/>
            <a:ext cx="3433141" cy="322083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554770" y="2407235"/>
            <a:ext cx="0" cy="8511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endCxn id="18" idx="4"/>
          </p:cNvCxnSpPr>
          <p:nvPr/>
        </p:nvCxnSpPr>
        <p:spPr>
          <a:xfrm flipV="1">
            <a:off x="2554770" y="4709631"/>
            <a:ext cx="0" cy="91843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3286412" y="4017649"/>
            <a:ext cx="980022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838200" y="4017650"/>
            <a:ext cx="913789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1823128" y="3325668"/>
            <a:ext cx="1463284" cy="1383963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2818" y="2487483"/>
            <a:ext cx="3952875" cy="14859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911" y="3778198"/>
            <a:ext cx="3857625" cy="139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42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021879" y="2777800"/>
            <a:ext cx="2923504" cy="23181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Active contours – </a:t>
            </a:r>
            <a:r>
              <a:rPr lang="fr-FR" dirty="0" err="1"/>
              <a:t>Energy</a:t>
            </a:r>
            <a:r>
              <a:rPr lang="fr-FR" dirty="0"/>
              <a:t> minimisation</a:t>
            </a:r>
            <a:br>
              <a:rPr lang="fr-FR" dirty="0"/>
            </a:br>
            <a:r>
              <a:rPr lang="fr-FR" dirty="0" err="1" smtClean="0"/>
              <a:t>External</a:t>
            </a:r>
            <a:r>
              <a:rPr lang="fr-FR" dirty="0" smtClean="0"/>
              <a:t> </a:t>
            </a:r>
            <a:r>
              <a:rPr lang="fr-FR" dirty="0" err="1" smtClean="0"/>
              <a:t>energy</a:t>
            </a:r>
            <a:endParaRPr lang="fr-FR" dirty="0"/>
          </a:p>
        </p:txBody>
      </p:sp>
      <p:sp>
        <p:nvSpPr>
          <p:cNvPr id="18" name="Oval 17"/>
          <p:cNvSpPr/>
          <p:nvPr/>
        </p:nvSpPr>
        <p:spPr>
          <a:xfrm>
            <a:off x="1751989" y="3244918"/>
            <a:ext cx="1463284" cy="1383963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" name="Straight Arrow Connector 11"/>
          <p:cNvCxnSpPr>
            <a:endCxn id="3" idx="0"/>
          </p:cNvCxnSpPr>
          <p:nvPr/>
        </p:nvCxnSpPr>
        <p:spPr>
          <a:xfrm flipV="1">
            <a:off x="2483631" y="2777800"/>
            <a:ext cx="0" cy="46711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966894" y="4460341"/>
            <a:ext cx="248379" cy="63565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1751989" y="4490745"/>
            <a:ext cx="275672" cy="6052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1244389" y="2876795"/>
            <a:ext cx="2529999" cy="219344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133" y="3382967"/>
            <a:ext cx="3400425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395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Active contours : Update </a:t>
            </a:r>
            <a:r>
              <a:rPr lang="fr-FR" dirty="0" err="1" smtClean="0"/>
              <a:t>scheme</a:t>
            </a:r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/>
              <p:cNvSpPr txBox="1"/>
              <p:nvPr/>
            </p:nvSpPr>
            <p:spPr>
              <a:xfrm>
                <a:off x="695459" y="1893194"/>
                <a:ext cx="10658341" cy="34583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𝑐𝑜𝑛𝑡𝑜𝑢𝑟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fr-FR" b="0" i="1" smtClean="0">
                        <a:latin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𝑖𝑛𝑡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)+</m:t>
                    </m:r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𝑒𝑥𝑡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FR" b="0" dirty="0" smtClean="0"/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fr-F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  <m:d>
                          <m:dPr>
                            <m:ctrlPr>
                              <a:rPr lang="fr-F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</m:d>
                      </m:e>
                    </m:d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 → </m:t>
                    </m:r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𝑖𝑛𝑡</m:t>
                        </m:r>
                      </m:sub>
                    </m:sSub>
                    <m:d>
                      <m:dPr>
                        <m:ctrlP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𝑒𝑥𝑡</m:t>
                        </m:r>
                      </m:sub>
                    </m:sSub>
                    <m:d>
                      <m:dPr>
                        <m:ctrlP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fr-FR" b="0" dirty="0" smtClean="0"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fr-FR" dirty="0" smtClean="0"/>
                  <a:t>Variation </a:t>
                </a:r>
                <a:r>
                  <a:rPr lang="fr-FR" dirty="0" err="1" smtClean="0"/>
                  <a:t>calculus</a:t>
                </a:r>
                <a:r>
                  <a:rPr lang="fr-FR" dirty="0" smtClean="0"/>
                  <a:t>: 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𝑖𝑛𝑡</m:t>
                        </m:r>
                      </m:sub>
                    </m:sSub>
                    <m:d>
                      <m:d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fr-FR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f>
                      <m:f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d>
                          <m:d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</m:d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p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fr-FR" b="0" i="1" smtClean="0">
                        <a:latin typeface="Cambria Math" panose="02040503050406030204" pitchFamily="18" charset="0"/>
                      </a:rPr>
                      <m:t> − </m:t>
                    </m:r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f>
                      <m:f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d>
                          <m:d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</m:d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p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</m:oMath>
                </a14:m>
                <a:endParaRPr lang="fr-FR" b="0" dirty="0" smtClean="0"/>
              </a:p>
              <a:p>
                <a:pPr marL="342900" indent="-342900">
                  <a:buFont typeface="+mj-lt"/>
                  <a:buAutoNum type="arabicPeriod"/>
                </a:pPr>
                <a:r>
                  <a:rPr lang="fr-FR" dirty="0" err="1" smtClean="0"/>
                  <a:t>Choice</a:t>
                </a:r>
                <a:r>
                  <a:rPr lang="fr-FR" dirty="0" smtClean="0"/>
                  <a:t> of an </a:t>
                </a:r>
                <a:r>
                  <a:rPr lang="fr-FR" dirty="0" err="1" smtClean="0"/>
                  <a:t>evolution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law</a:t>
                </a:r>
                <a:endParaRPr lang="fr-FR" dirty="0" smtClean="0"/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i="1">
                            <a:latin typeface="Cambria Math" panose="02040503050406030204" pitchFamily="18" charset="0"/>
                          </a:rPr>
                          <m:t>𝑑𝐶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fr-FR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fr-FR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fr-FR" i="1">
                            <a:latin typeface="Cambria Math" panose="02040503050406030204" pitchFamily="18" charset="0"/>
                          </a:rPr>
                          <m:t>𝑖𝑛𝑡</m:t>
                        </m:r>
                      </m:sub>
                    </m:sSub>
                    <m:r>
                      <a:rPr lang="fr-FR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fr-FR" i="1">
                            <a:latin typeface="Cambria Math" panose="02040503050406030204" pitchFamily="18" charset="0"/>
                          </a:rPr>
                          <m:t>𝑒𝑥𝑡</m:t>
                        </m:r>
                      </m:sub>
                    </m:sSub>
                  </m:oMath>
                </a14:m>
                <a:r>
                  <a:rPr lang="fr-FR" b="0" dirty="0" smtClean="0"/>
                  <a:t> ( </a:t>
                </a:r>
                <a:r>
                  <a:rPr lang="fr-FR" b="0" dirty="0" err="1" smtClean="0"/>
                  <a:t>lagrangian</a:t>
                </a:r>
                <a:r>
                  <a:rPr lang="fr-FR" b="0" dirty="0" smtClean="0"/>
                  <a:t> </a:t>
                </a:r>
                <a:r>
                  <a:rPr lang="fr-FR" b="0" dirty="0" err="1" smtClean="0"/>
                  <a:t>evolution</a:t>
                </a:r>
                <a:r>
                  <a:rPr lang="fr-FR" b="0" dirty="0" smtClean="0"/>
                  <a:t>)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fr-FR" dirty="0" smtClean="0"/>
                  <a:t>Spatial </a:t>
                </a:r>
                <a:r>
                  <a:rPr lang="fr-FR" dirty="0" err="1" smtClean="0"/>
                  <a:t>discretization</a:t>
                </a:r>
                <a:r>
                  <a:rPr lang="fr-FR" dirty="0" smtClean="0"/>
                  <a:t> + temporal </a:t>
                </a:r>
                <a:r>
                  <a:rPr lang="fr-FR" dirty="0" err="1" smtClean="0"/>
                  <a:t>discretization</a:t>
                </a:r>
                <a:r>
                  <a:rPr lang="fr-FR" dirty="0" smtClean="0"/>
                  <a:t> (</a:t>
                </a:r>
                <a:r>
                  <a:rPr lang="fr-FR" dirty="0" err="1" smtClean="0"/>
                  <a:t>finite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differences</a:t>
                </a:r>
                <a:r>
                  <a:rPr lang="fr-FR" dirty="0" smtClean="0"/>
                  <a:t>) </a:t>
                </a:r>
                <a:r>
                  <a:rPr lang="fr-FR" dirty="0" smtClean="0">
                    <a:sym typeface="Wingdings" panose="05000000000000000000" pitchFamily="2" charset="2"/>
                  </a:rPr>
                  <a:t> update </a:t>
                </a:r>
                <a:r>
                  <a:rPr lang="fr-FR" dirty="0" err="1" smtClean="0">
                    <a:sym typeface="Wingdings" panose="05000000000000000000" pitchFamily="2" charset="2"/>
                  </a:rPr>
                  <a:t>scheme</a:t>
                </a:r>
                <a:r>
                  <a:rPr lang="fr-FR" dirty="0" smtClean="0"/>
                  <a:t> 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sSup>
                      <m:sSupPr>
                        <m:ctrlP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 </m:t>
                        </m:r>
                        <m:d>
                          <m:dPr>
                            <m:ctrlPr>
                              <a:rPr lang="fr-F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𝐼</m:t>
                            </m:r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m:rPr>
                                <m:sty m:val="p"/>
                              </m:rPr>
                              <a:rPr lang="el-GR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fr-F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𝑡𝐾</m:t>
                            </m:r>
                          </m:e>
                        </m:d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sSup>
                      <m:sSupPr>
                        <m:ctrlP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fr-F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𝑒𝑥𝑡</m:t>
                            </m:r>
                          </m:sub>
                        </m:sSub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p>
                    </m:sSup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))</m:t>
                    </m:r>
                  </m:oMath>
                </a14:m>
                <a:endParaRPr lang="fr-FR" dirty="0" smtClean="0"/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fr-FR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sSup>
                      <m:sSupPr>
                        <m:ctrlP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 </m:t>
                        </m:r>
                        <m:d>
                          <m:dPr>
                            <m:ctrlPr>
                              <a:rPr lang="fr-F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𝐼</m:t>
                            </m:r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m:rPr>
                                <m:sty m:val="p"/>
                              </m:rPr>
                              <a:rPr lang="el-GR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fr-F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𝑡𝐾</m:t>
                            </m:r>
                          </m:e>
                        </m:d>
                      </m:e>
                      <m:sup>
                        <m: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sSup>
                      <m:sSupPr>
                        <m:ctrlP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fr-F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fr-F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𝑒𝑥𝑡</m:t>
                            </m:r>
                          </m:sub>
                        </m:sSub>
                      </m:e>
                      <m:sup>
                        <m: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p>
                    </m:sSup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))</m:t>
                    </m:r>
                  </m:oMath>
                </a14:m>
                <a:endParaRPr lang="fr-FR" dirty="0" smtClean="0"/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fr-FR" dirty="0" smtClean="0"/>
                  <a:t>K penta-diagonal matrix </a:t>
                </a:r>
                <a:r>
                  <a:rPr lang="fr-FR" dirty="0" err="1" smtClean="0"/>
                  <a:t>computed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thanks</a:t>
                </a:r>
                <a:r>
                  <a:rPr lang="fr-FR" dirty="0" smtClean="0"/>
                  <a:t> to the spatial </a:t>
                </a:r>
                <a:r>
                  <a:rPr lang="fr-FR" dirty="0" err="1" smtClean="0"/>
                  <a:t>discretization</a:t>
                </a:r>
                <a:r>
                  <a:rPr lang="fr-FR" dirty="0" smtClean="0"/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𝑖𝑛𝑡</m:t>
                        </m:r>
                      </m:sub>
                    </m:sSub>
                  </m:oMath>
                </a14:m>
                <a:endParaRPr lang="fr-FR" dirty="0"/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endParaRPr lang="fr-FR" dirty="0" smtClean="0"/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459" y="1893194"/>
                <a:ext cx="10658341" cy="3458319"/>
              </a:xfrm>
              <a:prstGeom prst="rect">
                <a:avLst/>
              </a:prstGeom>
              <a:blipFill rotWithShape="0">
                <a:blip r:embed="rId2"/>
                <a:stretch>
                  <a:fillRect l="-457" t="-88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7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GVF - Nico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83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VFC - Nico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03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VFC2 - Nico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2774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Parametres</a:t>
            </a:r>
            <a:r>
              <a:rPr lang="fr-FR" dirty="0" smtClean="0"/>
              <a:t> de VFC - Nico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535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99</Words>
  <Application>Microsoft Office PowerPoint</Application>
  <PresentationFormat>Widescreen</PresentationFormat>
  <Paragraphs>28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Active contours : Goal</vt:lpstr>
      <vt:lpstr>Active contours – Energy minimisation Internal energy</vt:lpstr>
      <vt:lpstr>Active contours – Energy minimisation External energy</vt:lpstr>
      <vt:lpstr>Active contours : Update scheme</vt:lpstr>
      <vt:lpstr>GVF - Nico</vt:lpstr>
      <vt:lpstr>VFC - Nico</vt:lpstr>
      <vt:lpstr>VFC2 - Nico</vt:lpstr>
      <vt:lpstr>Parametres de VFC - Nico</vt:lpstr>
      <vt:lpstr>Initialisation - Nico</vt:lpstr>
      <vt:lpstr>Convergence to concavities (1/2)</vt:lpstr>
      <vt:lpstr>Convergence to concavities (2/2)</vt:lpstr>
      <vt:lpstr>Robustness to noise : GVF with salt&amp;pepper noise</vt:lpstr>
      <vt:lpstr>Robustness to noise : VFC with salt&amp;pepper noise</vt:lpstr>
      <vt:lpstr>Robustness to noise : GVF with additive gaussian noise </vt:lpstr>
      <vt:lpstr>Robustness to noise : VFC with gaussian noise</vt:lpstr>
      <vt:lpstr>Robustness to noise : impact of the kernel radius ?</vt:lpstr>
      <vt:lpstr>Conclusion and further work </vt:lpstr>
      <vt:lpstr>Conclusion and further work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athis</dc:creator>
  <cp:lastModifiedBy>athis</cp:lastModifiedBy>
  <cp:revision>17</cp:revision>
  <dcterms:created xsi:type="dcterms:W3CDTF">2014-12-02T09:04:27Z</dcterms:created>
  <dcterms:modified xsi:type="dcterms:W3CDTF">2014-12-02T11:45:52Z</dcterms:modified>
</cp:coreProperties>
</file>

<file path=docProps/thumbnail.jpeg>
</file>